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  <p:sldMasterId id="2147483714" r:id="rId3"/>
    <p:sldMasterId id="2147483719" r:id="rId4"/>
  </p:sldMasterIdLst>
  <p:notesMasterIdLst>
    <p:notesMasterId r:id="rId26"/>
  </p:notesMasterIdLst>
  <p:sldIdLst>
    <p:sldId id="280" r:id="rId5"/>
    <p:sldId id="421" r:id="rId6"/>
    <p:sldId id="436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7" r:id="rId22"/>
    <p:sldId id="440" r:id="rId23"/>
    <p:sldId id="438" r:id="rId24"/>
    <p:sldId id="439" r:id="rId25"/>
  </p:sldIdLst>
  <p:sldSz cx="12192000" cy="6858000"/>
  <p:notesSz cx="6794500" cy="9906000"/>
  <p:defaultTextStyle>
    <a:defPPr>
      <a:defRPr lang="nb-NO"/>
    </a:defPPr>
    <a:lvl1pPr marL="0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13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279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1417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855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5696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2835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4997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7114" algn="l" defTabSz="81427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Lin" initials="YL" lastIdx="1" clrIdx="0">
    <p:extLst>
      <p:ext uri="{19B8F6BF-5375-455C-9EA6-DF929625EA0E}">
        <p15:presenceInfo xmlns:p15="http://schemas.microsoft.com/office/powerpoint/2012/main" userId="S::yuli002@EGMS.no::031a0bd5-7457-413c-abf4-58715380a1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85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2038" autoAdjust="0"/>
  </p:normalViewPr>
  <p:slideViewPr>
    <p:cSldViewPr>
      <p:cViewPr varScale="1">
        <p:scale>
          <a:sx n="161" d="100"/>
          <a:sy n="161" d="100"/>
        </p:scale>
        <p:origin x="15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2C4434D-F0C9-475F-9D93-17C9E90F8FE7}" type="datetimeFigureOut">
              <a:rPr lang="nb-NO" smtClean="0"/>
              <a:t>14.03.2022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0E66941-55DB-48D8-B430-74A4AD257C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19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215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79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060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780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040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8378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313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8682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9360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4884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191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637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752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681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9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873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722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0688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04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66941-55DB-48D8-B430-74A4AD257C7A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779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7148727" cy="22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" y="3"/>
            <a:ext cx="12190441" cy="6857205"/>
          </a:xfrm>
          <a:blipFill>
            <a:blip r:embed="rId2"/>
            <a:stretch>
              <a:fillRect/>
            </a:stretch>
          </a:blipFill>
        </p:spPr>
        <p:txBody>
          <a:bodyPr tIns="2145258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0650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77807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4083" y="2966887"/>
            <a:ext cx="5682188" cy="35275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9179" y="2886867"/>
            <a:ext cx="5021381" cy="3612182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938551"/>
          <a:lstStyle>
            <a:lvl1pPr marL="0" indent="0" algn="ctr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0175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8681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20099" y="6603974"/>
            <a:ext cx="755519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67541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02780" y="1731400"/>
            <a:ext cx="5021381" cy="4765849"/>
          </a:xfrm>
          <a:blipFill>
            <a:blip r:embed="rId3"/>
            <a:stretch>
              <a:fillRect/>
            </a:stretch>
          </a:blipFill>
        </p:spPr>
        <p:txBody>
          <a:bodyPr tIns="1340786"/>
          <a:lstStyle>
            <a:lvl1pPr marL="0" indent="0" algn="ctr" rtl="0">
              <a:buNone/>
              <a:defRPr/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47646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279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Svart #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1731404"/>
            <a:ext cx="3227777" cy="4620065"/>
          </a:xfrm>
          <a:blipFill>
            <a:blip r:embed="rId3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bg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4164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7" y="1871426"/>
            <a:ext cx="5607479" cy="46384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739884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099317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8273" y="6603974"/>
            <a:ext cx="755519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02780" y="449926"/>
            <a:ext cx="5021381" cy="6065297"/>
          </a:xfrm>
          <a:blipFill>
            <a:blip r:embed="rId2"/>
            <a:stretch>
              <a:fillRect/>
            </a:stretch>
          </a:blipFill>
        </p:spPr>
        <p:txBody>
          <a:bodyPr tIns="1340786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53346" y="1871426"/>
            <a:ext cx="5607479" cy="4638496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822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855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2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sitat - Hvit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182" y="6603974"/>
            <a:ext cx="814815" cy="182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29180" y="449949"/>
            <a:ext cx="3227777" cy="5955511"/>
          </a:xfrm>
          <a:blipFill>
            <a:blip r:embed="rId2"/>
            <a:stretch>
              <a:fillRect/>
            </a:stretch>
          </a:blipFill>
        </p:spPr>
        <p:txBody>
          <a:bodyPr tIns="1206707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022261" y="1880972"/>
            <a:ext cx="7439063" cy="3780019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021756" y="5896038"/>
            <a:ext cx="7439085" cy="457147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0419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525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1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2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85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5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2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499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71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206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3134" y="1871426"/>
            <a:ext cx="5275313" cy="46384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186464" y="1871426"/>
            <a:ext cx="5275313" cy="463849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593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778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316" y="1871786"/>
            <a:ext cx="5275313" cy="63976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139" indent="0">
              <a:buNone/>
              <a:defRPr sz="1800" b="1"/>
            </a:lvl2pPr>
            <a:lvl3pPr marL="814279" indent="0">
              <a:buNone/>
              <a:defRPr sz="1600" b="1"/>
            </a:lvl3pPr>
            <a:lvl4pPr marL="1221417" indent="0">
              <a:buNone/>
              <a:defRPr sz="1400" b="1"/>
            </a:lvl4pPr>
            <a:lvl5pPr marL="1628556" indent="0">
              <a:buNone/>
              <a:defRPr sz="1400" b="1"/>
            </a:lvl5pPr>
            <a:lvl6pPr marL="2035696" indent="0">
              <a:buNone/>
              <a:defRPr sz="1400" b="1"/>
            </a:lvl6pPr>
            <a:lvl7pPr marL="2442835" indent="0">
              <a:buNone/>
              <a:defRPr sz="1400" b="1"/>
            </a:lvl7pPr>
            <a:lvl8pPr marL="2849974" indent="0">
              <a:buNone/>
              <a:defRPr sz="1400" b="1"/>
            </a:lvl8pPr>
            <a:lvl9pPr marL="3257114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703134" y="2529006"/>
            <a:ext cx="5275313" cy="39809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186464" y="2529006"/>
            <a:ext cx="5275313" cy="398091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2057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733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1925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4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9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 -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12190441" cy="5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02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71123" cy="16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77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88338"/>
            <a:ext cx="12190441" cy="11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0441" cy="55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834871" cy="16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9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06545"/>
            <a:ext cx="12190441" cy="12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29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2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871204" cy="16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8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631084"/>
            <a:ext cx="12190441" cy="12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971" y="2097009"/>
            <a:ext cx="10758060" cy="1672636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71" y="3904128"/>
            <a:ext cx="10758060" cy="92886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3"/>
            <a:ext cx="7121473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23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74606" y="5726133"/>
            <a:ext cx="7439063" cy="719996"/>
          </a:xfrm>
        </p:spPr>
        <p:txBody>
          <a:bodyPr>
            <a:normAutofit/>
          </a:bodyPr>
          <a:lstStyle>
            <a:lvl1pPr marL="0" indent="0">
              <a:buNone/>
              <a:tabLst>
                <a:tab pos="1394418" algn="l"/>
              </a:tabLst>
              <a:defRPr sz="11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	Tittel</a:t>
            </a:r>
            <a:br>
              <a:rPr lang="nb-NO" dirty="0"/>
            </a:br>
            <a:r>
              <a:rPr lang="nb-NO" dirty="0"/>
              <a:t>47 xxx xx xxx	navn@westerdals.no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"/>
            <a:ext cx="12190441" cy="5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678659"/>
            <a:ext cx="12190076" cy="11793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4344" y="2437959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792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94344" y="2044056"/>
            <a:ext cx="10388136" cy="2359037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559812"/>
            <a:ext cx="12190076" cy="12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725053" cy="128904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435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2652385" cy="12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94344" y="2437958"/>
            <a:ext cx="10388136" cy="1135043"/>
          </a:xfrm>
        </p:spPr>
        <p:txBody>
          <a:bodyPr anchor="t">
            <a:no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94122" y="3671476"/>
            <a:ext cx="10387895" cy="928867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0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1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2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4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7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45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98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50" r:id="rId21"/>
    <p:sldLayoutId id="2147483651" r:id="rId22"/>
    <p:sldLayoutId id="2147483652" r:id="rId23"/>
    <p:sldLayoutId id="2147483653" r:id="rId24"/>
    <p:sldLayoutId id="2147483654" r:id="rId25"/>
    <p:sldLayoutId id="2147483655" r:id="rId26"/>
    <p:sldLayoutId id="2147483679" r:id="rId27"/>
    <p:sldLayoutId id="2147483680" r:id="rId28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5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135" y="274639"/>
            <a:ext cx="10758187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35" y="1871426"/>
            <a:ext cx="10758187" cy="4638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2783" y="6603974"/>
            <a:ext cx="814815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23.08.2019</a:t>
            </a:r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134" y="6603974"/>
            <a:ext cx="9013737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r>
              <a:rPr lang="nb-NO"/>
              <a:t>DB1100 Databaser 1 – Tomas Sandnes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0175" y="6603974"/>
            <a:ext cx="755519" cy="18253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2F8C147-E5C9-4E5A-BFDA-02BE385E1D0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80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hf hdr="0"/>
  <p:txStyles>
    <p:titleStyle>
      <a:lvl1pPr algn="l" defTabSz="81427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526" indent="-214526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600" indent="-254461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17848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424987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32126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39265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640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3544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0683" indent="-203569" algn="l" defTabSz="81427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13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279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417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55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696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835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97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7114" algn="l" defTabSz="81427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yuan.lin@kristiania.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1729" y="2908492"/>
            <a:ext cx="8068545" cy="1672636"/>
          </a:xfrm>
        </p:spPr>
        <p:txBody>
          <a:bodyPr>
            <a:normAutofit/>
          </a:bodyPr>
          <a:lstStyle/>
          <a:p>
            <a:br>
              <a:rPr lang="nb-NO" dirty="0"/>
            </a:br>
            <a:r>
              <a:rPr lang="nb-NO" dirty="0" err="1"/>
              <a:t>Session</a:t>
            </a:r>
            <a:r>
              <a:rPr lang="nb-NO" dirty="0"/>
              <a:t> 16 (</a:t>
            </a:r>
            <a:r>
              <a:rPr lang="nb-NO" dirty="0" err="1"/>
              <a:t>of</a:t>
            </a:r>
            <a:r>
              <a:rPr lang="nb-NO" dirty="0"/>
              <a:t> 24)</a:t>
            </a:r>
          </a:p>
        </p:txBody>
      </p:sp>
      <p:sp>
        <p:nvSpPr>
          <p:cNvPr id="2051" name="Text Placeholder 4"/>
          <p:cNvSpPr>
            <a:spLocks noGrp="1"/>
          </p:cNvSpPr>
          <p:nvPr>
            <p:ph type="subTitle" idx="1"/>
          </p:nvPr>
        </p:nvSpPr>
        <p:spPr>
          <a:xfrm>
            <a:off x="2061729" y="5020414"/>
            <a:ext cx="8068545" cy="928867"/>
          </a:xfrm>
        </p:spPr>
        <p:txBody>
          <a:bodyPr>
            <a:normAutofit/>
          </a:bodyPr>
          <a:lstStyle/>
          <a:p>
            <a:r>
              <a:rPr lang="nb-NO" dirty="0"/>
              <a:t>PGR112 Objektorientert programmering</a:t>
            </a:r>
          </a:p>
          <a:p>
            <a:r>
              <a:rPr lang="nb-NO" dirty="0"/>
              <a:t>Yuan Lin / </a:t>
            </a:r>
            <a:r>
              <a:rPr lang="nb-NO" dirty="0">
                <a:hlinkClick r:id="rId2"/>
              </a:rPr>
              <a:t>yuan.lin@kristiania.no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8" name="Picture 4" descr="Consolidated JDK 15 Release Notes">
            <a:extLst>
              <a:ext uri="{FF2B5EF4-FFF2-40B4-BE49-F238E27FC236}">
                <a16:creationId xmlns:a16="http://schemas.microsoft.com/office/drawing/2014/main" id="{D6B82D10-6E9C-47A5-984A-277C85A3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94" y="404664"/>
            <a:ext cx="3257474" cy="32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78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Encapsulation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853208"/>
            <a:ext cx="9920985" cy="4809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Java class is the example of encapsulation.</a:t>
            </a:r>
          </a:p>
          <a:p>
            <a:r>
              <a:rPr lang="en-US" sz="2000" dirty="0"/>
              <a:t>Technically in encapsulation, the variables of a class is hidden from any other class and can be accessed only through methods if its own class.</a:t>
            </a:r>
          </a:p>
          <a:p>
            <a:r>
              <a:rPr lang="en-US" sz="2000" dirty="0"/>
              <a:t>Encapsulation is achieved by Getters/Setters/Access modifiers</a:t>
            </a:r>
          </a:p>
          <a:p>
            <a:pPr lvl="1"/>
            <a:r>
              <a:rPr lang="en-US" sz="1800" dirty="0"/>
              <a:t>Declare all variables as private</a:t>
            </a:r>
          </a:p>
          <a:p>
            <a:pPr lvl="1"/>
            <a:r>
              <a:rPr lang="en-US" sz="1800" dirty="0"/>
              <a:t>Provide public Getters/Setters for access from outside of the class.</a:t>
            </a:r>
          </a:p>
          <a:p>
            <a:r>
              <a:rPr lang="en-US" sz="1800" dirty="0"/>
              <a:t>Advantages of encapsulation</a:t>
            </a:r>
          </a:p>
          <a:p>
            <a:pPr lvl="1"/>
            <a:r>
              <a:rPr lang="en-US" dirty="0"/>
              <a:t>Data hiding; Read-only or write-only access flexibility, Reusability; Easy testing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D961E19-4CAA-4784-B96E-6777F824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4908551"/>
            <a:ext cx="66103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Abstraction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853208"/>
            <a:ext cx="9920985" cy="4809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Java, abstraction is achieved by interface and abstract classes.</a:t>
            </a:r>
          </a:p>
          <a:p>
            <a:r>
              <a:rPr lang="en-US" sz="2000" dirty="0"/>
              <a:t>Feature of abstract classes – keyword: extends</a:t>
            </a:r>
          </a:p>
          <a:p>
            <a:pPr lvl="1"/>
            <a:r>
              <a:rPr lang="en-US" sz="1800" dirty="0"/>
              <a:t>An abstract class is a class that is declared with an abstract keyword.</a:t>
            </a:r>
          </a:p>
          <a:p>
            <a:pPr lvl="1"/>
            <a:r>
              <a:rPr lang="en-US" dirty="0"/>
              <a:t>An abstract method is a method that is declared without implementation.</a:t>
            </a:r>
          </a:p>
          <a:p>
            <a:pPr lvl="1"/>
            <a:r>
              <a:rPr lang="en-US" dirty="0"/>
              <a:t>An abstract class can have both abstract and concrete methods (methods that have function body).</a:t>
            </a:r>
          </a:p>
          <a:p>
            <a:pPr lvl="1"/>
            <a:r>
              <a:rPr lang="en-US" dirty="0"/>
              <a:t>An abstract method must be </a:t>
            </a:r>
            <a:r>
              <a:rPr lang="en-US" dirty="0" err="1"/>
              <a:t>overriden</a:t>
            </a:r>
            <a:r>
              <a:rPr lang="en-US" dirty="0"/>
              <a:t> in the subclass, or either make the subclass abstract.</a:t>
            </a:r>
          </a:p>
          <a:p>
            <a:pPr lvl="1"/>
            <a:r>
              <a:rPr lang="en-US" dirty="0"/>
              <a:t>An abstract class can not be directly instantiated with new.</a:t>
            </a:r>
          </a:p>
          <a:p>
            <a:r>
              <a:rPr lang="en-US" dirty="0"/>
              <a:t>Features of interfaces – keyword: implements</a:t>
            </a:r>
          </a:p>
          <a:p>
            <a:pPr lvl="1"/>
            <a:r>
              <a:rPr lang="en-US" dirty="0"/>
              <a:t>Interfaces can only have abstract methods and variables.</a:t>
            </a:r>
          </a:p>
          <a:p>
            <a:pPr lvl="1"/>
            <a:r>
              <a:rPr lang="en-US" dirty="0"/>
              <a:t>If a class that implements an interface does not implement abstract methods, it must be declared as abstract.</a:t>
            </a:r>
          </a:p>
          <a:p>
            <a:pPr lvl="1"/>
            <a:r>
              <a:rPr lang="en-US" dirty="0"/>
              <a:t>A class can implement multiple interfaces.</a:t>
            </a:r>
          </a:p>
          <a:p>
            <a:endParaRPr lang="en-US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2300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Abstraction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853208"/>
            <a:ext cx="4448377" cy="4809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Abstract class example </a:t>
            </a:r>
          </a:p>
          <a:p>
            <a:pPr lvl="1"/>
            <a:r>
              <a:rPr lang="en-US" sz="1800" dirty="0"/>
              <a:t>The abstract class contains both abstract and concrete methods.</a:t>
            </a:r>
          </a:p>
          <a:p>
            <a:pPr lvl="1"/>
            <a:r>
              <a:rPr lang="en-US" sz="1800" dirty="0"/>
              <a:t>Class that extends abstract class must override the abstract method (or declare itself as abstract class)</a:t>
            </a:r>
          </a:p>
          <a:p>
            <a:endParaRPr lang="en-US" sz="2000" dirty="0"/>
          </a:p>
          <a:p>
            <a:r>
              <a:rPr lang="en-US" sz="2000" dirty="0"/>
              <a:t>Interface example</a:t>
            </a:r>
          </a:p>
          <a:p>
            <a:pPr lvl="1"/>
            <a:r>
              <a:rPr lang="en-US" sz="1800" dirty="0"/>
              <a:t>The interface contains only abstract methods.</a:t>
            </a:r>
          </a:p>
          <a:p>
            <a:pPr lvl="1"/>
            <a:r>
              <a:rPr lang="en-US" sz="1800" dirty="0"/>
              <a:t>Class that implements interface must override the abstract method (or declare itself as abstract class)</a:t>
            </a:r>
          </a:p>
          <a:p>
            <a:endParaRPr lang="en-US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A3446246-8205-4767-AC10-C3368F05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92" y="-1"/>
            <a:ext cx="5950925" cy="366487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C008815-6051-4BE4-A4EE-D07AEE07C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39" y="3736310"/>
            <a:ext cx="5987626" cy="31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3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Aggregation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853208"/>
            <a:ext cx="9920985" cy="4809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Aggregation represents the relationship where one object contains other objects.</a:t>
            </a:r>
          </a:p>
          <a:p>
            <a:r>
              <a:rPr lang="en-US" sz="2000" dirty="0"/>
              <a:t>It represents the weak relationship between objects.</a:t>
            </a:r>
          </a:p>
          <a:p>
            <a:r>
              <a:rPr lang="en-US" sz="2000" dirty="0"/>
              <a:t>It is also terms as a has-a relationship (while inheritance represents the is-a relationship)</a:t>
            </a:r>
            <a:endParaRPr lang="en-US" dirty="0"/>
          </a:p>
          <a:p>
            <a:endParaRPr lang="en-US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1EAD75E4-45D5-43A3-B714-6CC527E0F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81" y="3339049"/>
            <a:ext cx="7261875" cy="31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Low</a:t>
            </a:r>
            <a:r>
              <a:rPr lang="nb-NO" altLang="nb-NO" dirty="0"/>
              <a:t> </a:t>
            </a:r>
            <a:r>
              <a:rPr lang="nb-NO" altLang="nb-NO" dirty="0" err="1"/>
              <a:t>Coupling</a:t>
            </a:r>
            <a:r>
              <a:rPr lang="nb-NO" altLang="nb-NO" dirty="0"/>
              <a:t> High </a:t>
            </a:r>
            <a:r>
              <a:rPr lang="nb-NO" altLang="nb-NO" dirty="0" err="1"/>
              <a:t>Cohesive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556792"/>
            <a:ext cx="9920985" cy="51055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Coupling refers to the level one class knows details / has dependency to another class.</a:t>
            </a:r>
          </a:p>
          <a:p>
            <a:pPr lvl="1"/>
            <a:r>
              <a:rPr lang="en-US" dirty="0"/>
              <a:t>Private, protected, public modifiers to display visibility level of a class</a:t>
            </a:r>
          </a:p>
          <a:p>
            <a:pPr lvl="1"/>
            <a:r>
              <a:rPr lang="en-US" dirty="0"/>
              <a:t>We can use interfaces for the weaker coupling since no concrete implementation is provided.</a:t>
            </a:r>
          </a:p>
          <a:p>
            <a:r>
              <a:rPr lang="en-US" sz="1600" dirty="0"/>
              <a:t>Cohesion refers to the level of a component which performs a single well-defined task.</a:t>
            </a:r>
          </a:p>
          <a:p>
            <a:pPr lvl="1"/>
            <a:r>
              <a:rPr lang="en-US" dirty="0"/>
              <a:t>High cohesive means a well-defined task is contained in a single package/unit.</a:t>
            </a:r>
          </a:p>
          <a:p>
            <a:pPr lvl="1"/>
            <a:r>
              <a:rPr lang="en-US" dirty="0"/>
              <a:t>Weak cohesive means a module might contain many unrelated tasks. </a:t>
            </a:r>
          </a:p>
          <a:p>
            <a:r>
              <a:rPr lang="en-US" sz="1600" dirty="0"/>
              <a:t>Below example shows low coupling high cohesive since Loan related tasks are located inside </a:t>
            </a:r>
            <a:r>
              <a:rPr lang="en-US" sz="1600" dirty="0" err="1"/>
              <a:t>ILoanProxy</a:t>
            </a:r>
            <a:r>
              <a:rPr lang="en-US" sz="1600" dirty="0"/>
              <a:t> interface while, customer related tasks are located inside </a:t>
            </a:r>
            <a:r>
              <a:rPr lang="en-US" sz="1600" dirty="0" err="1"/>
              <a:t>ICustomerProxy</a:t>
            </a:r>
            <a:r>
              <a:rPr lang="en-US" sz="1600" dirty="0"/>
              <a:t>.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036A6FA-15D9-4A59-9D45-75C62164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35" y="3988889"/>
            <a:ext cx="7670056" cy="27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6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Exception</a:t>
            </a:r>
            <a:r>
              <a:rPr lang="nb-NO" altLang="nb-NO" dirty="0"/>
              <a:t> handling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556792"/>
            <a:ext cx="5744521" cy="51055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 of Java exceptions</a:t>
            </a:r>
          </a:p>
          <a:p>
            <a:pPr lvl="1"/>
            <a:r>
              <a:rPr lang="en-US" sz="1800" dirty="0"/>
              <a:t>Checked Exception: exceptions that are checked at compile time</a:t>
            </a:r>
          </a:p>
          <a:p>
            <a:pPr lvl="1"/>
            <a:r>
              <a:rPr lang="en-US" sz="1800" dirty="0" err="1"/>
              <a:t>UnChecked</a:t>
            </a:r>
            <a:r>
              <a:rPr lang="en-US" sz="1800" dirty="0"/>
              <a:t> Exception: exceptions that are checked at run time</a:t>
            </a:r>
          </a:p>
          <a:p>
            <a:r>
              <a:rPr lang="en-US" dirty="0"/>
              <a:t>Checked exceptions must be handled (try-catch) or specified by method signature (using throws) </a:t>
            </a:r>
          </a:p>
          <a:p>
            <a:r>
              <a:rPr lang="en-US" dirty="0"/>
              <a:t>Unchecked exceptions are not forced by compiler to either handle or specify.</a:t>
            </a:r>
          </a:p>
          <a:p>
            <a:r>
              <a:rPr lang="en-US" dirty="0"/>
              <a:t>Try-Catch-Finally block is used to handle exceptions. </a:t>
            </a:r>
          </a:p>
          <a:p>
            <a:r>
              <a:rPr lang="en-US" dirty="0"/>
              <a:t>We can specify our own customized exceptions, which extends from Exception class. </a:t>
            </a:r>
          </a:p>
          <a:p>
            <a:r>
              <a:rPr lang="en-US" dirty="0"/>
              <a:t>Throw &amp; Throws: throw is used to throw an exception explicitly; throws is used in method signature to declare an exception might occur from inside the method. </a:t>
            </a:r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0C3AFE2F-6DF4-44F4-87DC-CDDB8ACA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7" y="3092318"/>
            <a:ext cx="5231904" cy="3765681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4B194851-3BF7-40C9-9E96-B6F6947B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7" y="670970"/>
            <a:ext cx="5267868" cy="23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3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ArrayList</a:t>
            </a:r>
            <a:r>
              <a:rPr lang="nb-NO" altLang="nb-NO" dirty="0"/>
              <a:t>, </a:t>
            </a:r>
            <a:r>
              <a:rPr lang="nb-NO" altLang="nb-NO" dirty="0" err="1"/>
              <a:t>HashSet</a:t>
            </a:r>
            <a:r>
              <a:rPr lang="nb-NO" altLang="nb-NO" dirty="0"/>
              <a:t>, </a:t>
            </a:r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556792"/>
            <a:ext cx="10569057" cy="51055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Collection includes List and Set, where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is List, HashSet is Set.</a:t>
            </a: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is a resizable array.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You can access an element by using index.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It stores elements in order.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You can store duplicated elements.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HashSet is a collection of items. You can access items by iterative methods: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 enhanced for loop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Iterable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forEach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loop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 Iterator&lt;T&gt; interface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Different from Collection, HashMap uses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(key, value) pair to store ele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ments. You can access element by key.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HashSet does not allow duplicate values. HashMap allows duplicate values, while only unique keys.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Neither HashSet nor HashMap maintains order.</a:t>
            </a:r>
            <a:endParaRPr lang="en-US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7278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HashSet</a:t>
            </a:r>
            <a:r>
              <a:rPr lang="nb-NO" altLang="nb-NO" dirty="0"/>
              <a:t>, </a:t>
            </a:r>
            <a:r>
              <a:rPr lang="nb-NO" altLang="nb-NO" dirty="0" err="1"/>
              <a:t>HashMap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marL="407139" lvl="1" indent="0">
              <a:buNone/>
            </a:pPr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556792"/>
            <a:ext cx="5096449" cy="51055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HashSet and HashMap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51159F73-D033-4CD2-952D-DD118067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757" y="-3393"/>
            <a:ext cx="5406722" cy="685800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AC59411C-5511-494F-A5F9-BBDF472C8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2" y="2020399"/>
            <a:ext cx="5005282" cy="48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2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A Step-by-Step go through </a:t>
            </a:r>
            <a:r>
              <a:rPr lang="en-US" sz="2400" dirty="0" err="1"/>
              <a:t>BankLoanSolution</a:t>
            </a:r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72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Step-by-Step go through </a:t>
            </a:r>
            <a:r>
              <a:rPr lang="en-US" sz="2800" dirty="0" err="1"/>
              <a:t>BankLoanSolution</a:t>
            </a:r>
            <a:endParaRPr lang="en-US" sz="2800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19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What OOP concepts have we used for </a:t>
            </a:r>
            <a:r>
              <a:rPr lang="en-US" sz="2400" dirty="0" err="1"/>
              <a:t>BankLoanSoluton</a:t>
            </a:r>
            <a:r>
              <a:rPr lang="en-US" sz="2400" dirty="0"/>
              <a:t>?</a:t>
            </a:r>
          </a:p>
          <a:p>
            <a:pPr lvl="1"/>
            <a:r>
              <a:rPr lang="en-US" sz="2200" dirty="0"/>
              <a:t>Encapsulation</a:t>
            </a:r>
          </a:p>
          <a:p>
            <a:pPr lvl="1"/>
            <a:r>
              <a:rPr lang="en-US" sz="2200" dirty="0"/>
              <a:t>Inheritance</a:t>
            </a:r>
          </a:p>
          <a:p>
            <a:pPr lvl="1"/>
            <a:r>
              <a:rPr lang="en-US" sz="2200" dirty="0"/>
              <a:t>Abstraction (abstract &amp; Interface)</a:t>
            </a:r>
          </a:p>
          <a:p>
            <a:pPr lvl="1"/>
            <a:r>
              <a:rPr lang="en-US" sz="2200" dirty="0"/>
              <a:t>Polymorphism (overriding, overloading, upcast, downcast)</a:t>
            </a:r>
          </a:p>
          <a:p>
            <a:pPr lvl="1"/>
            <a:r>
              <a:rPr lang="en-US" sz="2200" dirty="0"/>
              <a:t>Aggregation</a:t>
            </a:r>
          </a:p>
          <a:p>
            <a:pPr lvl="1"/>
            <a:r>
              <a:rPr lang="en-US" sz="2200" dirty="0"/>
              <a:t>Low coupling high cohesion</a:t>
            </a:r>
          </a:p>
          <a:p>
            <a:r>
              <a:rPr lang="en-US" sz="2400" dirty="0"/>
              <a:t>We also used</a:t>
            </a:r>
          </a:p>
          <a:p>
            <a:pPr lvl="1"/>
            <a:r>
              <a:rPr lang="en-US" sz="2200" dirty="0"/>
              <a:t>HashSet, Lambda, </a:t>
            </a:r>
            <a:r>
              <a:rPr lang="en-US" sz="2200" dirty="0" err="1"/>
              <a:t>etc</a:t>
            </a:r>
            <a:r>
              <a:rPr lang="en-US" sz="2200" dirty="0"/>
              <a:t>…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797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OOP Repetition</a:t>
            </a:r>
          </a:p>
          <a:p>
            <a:r>
              <a:rPr lang="en-US" sz="2000" dirty="0"/>
              <a:t>A Step-by-Step go through of </a:t>
            </a:r>
            <a:r>
              <a:rPr lang="en-US" sz="2000" dirty="0" err="1"/>
              <a:t>BankLoanSolution</a:t>
            </a:r>
            <a:endParaRPr lang="en-US" sz="2000" dirty="0"/>
          </a:p>
          <a:p>
            <a:r>
              <a:rPr lang="en-US" sz="2000" dirty="0"/>
              <a:t>Recipes for Clean Code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696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20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Recipes for Clean Code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016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Recipes for Clean Code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21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Naming Convention</a:t>
            </a:r>
          </a:p>
          <a:p>
            <a:pPr lvl="1"/>
            <a:r>
              <a:rPr lang="en-US" sz="2200" dirty="0"/>
              <a:t>Meaningful names</a:t>
            </a:r>
          </a:p>
          <a:p>
            <a:pPr lvl="1"/>
            <a:r>
              <a:rPr lang="en-US" sz="2200" dirty="0"/>
              <a:t>Camel case for variable and functions, Nouns and Pascal case for class name</a:t>
            </a:r>
          </a:p>
          <a:p>
            <a:pPr lvl="1"/>
            <a:r>
              <a:rPr lang="en-US" sz="2200" dirty="0"/>
              <a:t>SNAKE UPPER CASE for constants</a:t>
            </a:r>
          </a:p>
          <a:p>
            <a:r>
              <a:rPr lang="en-US" sz="2400" dirty="0"/>
              <a:t>Low coupling, high cohesion</a:t>
            </a:r>
          </a:p>
          <a:p>
            <a:pPr lvl="1"/>
            <a:r>
              <a:rPr lang="en-US" sz="2200" dirty="0"/>
              <a:t>Avoid large functions</a:t>
            </a:r>
          </a:p>
          <a:p>
            <a:pPr lvl="1"/>
            <a:r>
              <a:rPr lang="en-US" sz="2200" dirty="0"/>
              <a:t>Single responsibility principle</a:t>
            </a:r>
          </a:p>
          <a:p>
            <a:r>
              <a:rPr lang="en-US" sz="2400" dirty="0"/>
              <a:t>Code reusability</a:t>
            </a:r>
          </a:p>
          <a:p>
            <a:r>
              <a:rPr lang="en-US" sz="2400" dirty="0"/>
              <a:t>Avoid deep nesting</a:t>
            </a:r>
          </a:p>
          <a:p>
            <a:r>
              <a:rPr lang="en-US" sz="2400" dirty="0"/>
              <a:t>Comments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25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Today’s</a:t>
            </a:r>
            <a:r>
              <a:rPr lang="nb-NO" altLang="nb-NO" dirty="0"/>
              <a:t> Main Goal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3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400" dirty="0"/>
              <a:t>OOP Repetition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9483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Object </a:t>
            </a:r>
            <a:r>
              <a:rPr lang="nb-NO" altLang="nb-NO" dirty="0" err="1"/>
              <a:t>Oriented</a:t>
            </a:r>
            <a:r>
              <a:rPr lang="nb-NO" altLang="nb-NO" dirty="0"/>
              <a:t> Programming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Object oriented programming is a methodology to design a program using classes and objects</a:t>
            </a:r>
          </a:p>
          <a:p>
            <a:r>
              <a:rPr lang="en-US" sz="2000" dirty="0"/>
              <a:t>Major OOP concepts we have learned</a:t>
            </a:r>
          </a:p>
          <a:p>
            <a:pPr lvl="1"/>
            <a:r>
              <a:rPr lang="en-US" sz="2000" dirty="0"/>
              <a:t>Class</a:t>
            </a:r>
          </a:p>
          <a:p>
            <a:pPr lvl="1"/>
            <a:r>
              <a:rPr lang="en-US" sz="2000" dirty="0"/>
              <a:t>Object</a:t>
            </a:r>
          </a:p>
          <a:p>
            <a:pPr lvl="1"/>
            <a:r>
              <a:rPr lang="en-US" sz="2000" dirty="0"/>
              <a:t>Inheritance</a:t>
            </a:r>
          </a:p>
          <a:p>
            <a:pPr lvl="1"/>
            <a:r>
              <a:rPr lang="en-US" sz="2000" dirty="0"/>
              <a:t>Polymorphism</a:t>
            </a:r>
          </a:p>
          <a:p>
            <a:pPr lvl="1"/>
            <a:r>
              <a:rPr lang="en-US" sz="2000" dirty="0"/>
              <a:t>Encapsulation</a:t>
            </a:r>
          </a:p>
          <a:p>
            <a:pPr lvl="1"/>
            <a:r>
              <a:rPr lang="en-US" sz="2000" dirty="0"/>
              <a:t>Abstraction</a:t>
            </a:r>
          </a:p>
          <a:p>
            <a:r>
              <a:rPr lang="en-US" sz="2000" dirty="0"/>
              <a:t>Other terms we have learned and used in OOP design</a:t>
            </a:r>
          </a:p>
          <a:p>
            <a:pPr lvl="1"/>
            <a:r>
              <a:rPr lang="en-US" sz="2000" dirty="0"/>
              <a:t>Aggregation</a:t>
            </a:r>
          </a:p>
          <a:p>
            <a:pPr lvl="1"/>
            <a:r>
              <a:rPr lang="en-US" sz="2000" dirty="0"/>
              <a:t>Low coupling &amp; high cohesion</a:t>
            </a:r>
          </a:p>
          <a:p>
            <a:r>
              <a:rPr lang="en-US" sz="2000" dirty="0"/>
              <a:t>We have also learned</a:t>
            </a:r>
          </a:p>
          <a:p>
            <a:pPr lvl="1"/>
            <a:r>
              <a:rPr lang="en-US" sz="2000" dirty="0"/>
              <a:t>Exception handling, HashSet, HashMap, Optional, equals, </a:t>
            </a:r>
            <a:r>
              <a:rPr lang="en-US" sz="2000" dirty="0" err="1"/>
              <a:t>hashCode</a:t>
            </a:r>
            <a:r>
              <a:rPr lang="en-US" sz="2000" dirty="0"/>
              <a:t>, Lambda..</a:t>
            </a:r>
            <a:r>
              <a:rPr lang="en-US" sz="2200" dirty="0"/>
              <a:t> </a:t>
            </a:r>
          </a:p>
          <a:p>
            <a:endParaRPr lang="en-US" sz="20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5071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Class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A class is user defined prototype from which objects are created</a:t>
            </a:r>
          </a:p>
          <a:p>
            <a:r>
              <a:rPr lang="en-US" sz="2000" dirty="0"/>
              <a:t>It represents the set of properties or methods that are common to all objects of one type.</a:t>
            </a:r>
          </a:p>
          <a:p>
            <a:r>
              <a:rPr lang="en-US" sz="2000" dirty="0"/>
              <a:t>A class declaration can include</a:t>
            </a:r>
          </a:p>
          <a:p>
            <a:pPr lvl="1"/>
            <a:r>
              <a:rPr lang="en-US" sz="1800" dirty="0"/>
              <a:t>Modifiers: public, default access</a:t>
            </a:r>
          </a:p>
          <a:p>
            <a:pPr lvl="1"/>
            <a:r>
              <a:rPr lang="en-US" sz="1800" dirty="0"/>
              <a:t>Class name</a:t>
            </a:r>
          </a:p>
          <a:p>
            <a:pPr lvl="1"/>
            <a:r>
              <a:rPr lang="en-US" sz="1800" dirty="0"/>
              <a:t>Superclass: if any, preceded by keyword extends. In java, a class can only extend from one superclass. (Java does not support multi-inheritance)</a:t>
            </a:r>
          </a:p>
          <a:p>
            <a:pPr lvl="1"/>
            <a:r>
              <a:rPr lang="en-US" sz="1800" dirty="0"/>
              <a:t>Interfaces: if any, preceded by keyword implements. In java, a class can implement more than one interface. Multi-interfaces are comma-separated</a:t>
            </a:r>
          </a:p>
          <a:p>
            <a:pPr lvl="1"/>
            <a:r>
              <a:rPr lang="en-US" sz="1800" dirty="0"/>
              <a:t>Body: the class body is surrounded by {}</a:t>
            </a:r>
          </a:p>
          <a:p>
            <a:r>
              <a:rPr lang="en-US" sz="2000" dirty="0"/>
              <a:t>Example</a:t>
            </a:r>
          </a:p>
          <a:p>
            <a:endParaRPr lang="en-US" sz="20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0EE5693-3334-48A8-9CAA-D874F4C1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5356226"/>
            <a:ext cx="75723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8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Object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An object can be defined as an instance of a class.</a:t>
            </a:r>
          </a:p>
          <a:p>
            <a:r>
              <a:rPr lang="en-US" sz="2000" dirty="0"/>
              <a:t>An object contains an address and takes up some space in memory.</a:t>
            </a:r>
          </a:p>
          <a:p>
            <a:r>
              <a:rPr lang="en-US" sz="2000" dirty="0"/>
              <a:t>A constructor call (new) returns a reference to an object. A reference is information about the location of object data.</a:t>
            </a:r>
          </a:p>
          <a:p>
            <a:r>
              <a:rPr lang="en-US" sz="2000" dirty="0"/>
              <a:t>Assigning a reference type variable copies the reference.</a:t>
            </a:r>
          </a:p>
          <a:p>
            <a:r>
              <a:rPr lang="en-US" sz="2000" dirty="0"/>
              <a:t>Object reference is stored in stack, while object stores in heap.</a:t>
            </a:r>
          </a:p>
          <a:p>
            <a:r>
              <a:rPr lang="en-US" sz="2000" dirty="0"/>
              <a:t>Setting an object to null makes the object unreachable and triggers garbage collection.</a:t>
            </a:r>
          </a:p>
          <a:p>
            <a:r>
              <a:rPr lang="en-US" sz="2000" dirty="0"/>
              <a:t>The object class is the parent class of all the classes in java by default.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67F2EBA-3EA3-4E64-A83B-D4AF85680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5" y="4653136"/>
            <a:ext cx="75628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Inheritance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r>
              <a:rPr lang="en-US" sz="2000" dirty="0"/>
              <a:t>Inheritance allows one class to inherit the features (fields and methods) of another class.</a:t>
            </a:r>
          </a:p>
          <a:p>
            <a:pPr lvl="1"/>
            <a:r>
              <a:rPr lang="en-US" sz="1800" dirty="0"/>
              <a:t>Superclass (parent class) is the class who is inherited</a:t>
            </a:r>
          </a:p>
          <a:p>
            <a:pPr lvl="1"/>
            <a:r>
              <a:rPr lang="en-US" sz="1800" dirty="0"/>
              <a:t>Subclass (child class) is the class who inherits the other class</a:t>
            </a:r>
          </a:p>
          <a:p>
            <a:r>
              <a:rPr lang="en-US" sz="2000" dirty="0"/>
              <a:t>Java does not support multiple inheritance. </a:t>
            </a:r>
          </a:p>
          <a:p>
            <a:r>
              <a:rPr lang="en-US" sz="2000" dirty="0"/>
              <a:t>Inheritance achieves code reusability.</a:t>
            </a:r>
          </a:p>
          <a:p>
            <a:r>
              <a:rPr lang="en-US" sz="2000" dirty="0"/>
              <a:t>Inheritance is used to achieve runtime polymorphism.</a:t>
            </a:r>
          </a:p>
          <a:p>
            <a:r>
              <a:rPr lang="en-US" sz="2000" dirty="0"/>
              <a:t>During inheritance, only the object of subclass is created, not the superclass.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3B6AA79-EA7C-4EC4-B65E-E66EC410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4293096"/>
            <a:ext cx="6336704" cy="2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Polymorphism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Java, polymorphism is mainly divided into two types:</a:t>
            </a:r>
          </a:p>
          <a:p>
            <a:pPr lvl="1"/>
            <a:r>
              <a:rPr lang="en-US" sz="1800" dirty="0"/>
              <a:t>Compile-time polymorphism</a:t>
            </a:r>
          </a:p>
          <a:p>
            <a:pPr lvl="1"/>
            <a:r>
              <a:rPr lang="en-US" sz="1800" dirty="0"/>
              <a:t>Runtime polymorphism</a:t>
            </a:r>
          </a:p>
          <a:p>
            <a:r>
              <a:rPr lang="en-US" sz="2000" dirty="0"/>
              <a:t>Compile-time polymorphism is achieved by function overloading</a:t>
            </a:r>
          </a:p>
          <a:p>
            <a:pPr lvl="1"/>
            <a:r>
              <a:rPr lang="en-US" sz="1800" dirty="0"/>
              <a:t>Functions are said to be overloaded if multiple functions are of the same name but different parameters (data type, number, order)</a:t>
            </a:r>
          </a:p>
          <a:p>
            <a:pPr lvl="1"/>
            <a:r>
              <a:rPr lang="en-US" sz="1800" dirty="0"/>
              <a:t>Functions are not said to be overloaded if only return type is different since JVM is not able to decide during compilation time. </a:t>
            </a:r>
          </a:p>
          <a:p>
            <a:r>
              <a:rPr lang="en-US" sz="2000" dirty="0"/>
              <a:t>Runtime polymorphism is achieved by function overriding</a:t>
            </a:r>
          </a:p>
          <a:p>
            <a:pPr lvl="1"/>
            <a:r>
              <a:rPr lang="en-US" sz="1800" dirty="0"/>
              <a:t>Function overriding occurs when a method in the parent class is overridden by the child class.</a:t>
            </a:r>
          </a:p>
          <a:p>
            <a:pPr lvl="1"/>
            <a:r>
              <a:rPr lang="en-US" sz="1800" dirty="0"/>
              <a:t>A function call to the overridden method is resolved at Runtime.</a:t>
            </a:r>
          </a:p>
          <a:p>
            <a:pPr lvl="1"/>
            <a:r>
              <a:rPr lang="en-US" sz="1800" dirty="0"/>
              <a:t>Use @Override is a nice coding practice.</a:t>
            </a:r>
          </a:p>
          <a:p>
            <a:r>
              <a:rPr lang="en-US" sz="2000" dirty="0"/>
              <a:t>Method hiding </a:t>
            </a:r>
          </a:p>
          <a:p>
            <a:pPr lvl="1"/>
            <a:r>
              <a:rPr lang="en-US" sz="1800" dirty="0"/>
              <a:t>When a subclass defines a static method with the same signature as a static method in the superclass. 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109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Polymorphism</a:t>
            </a:r>
            <a:endParaRPr lang="en-US" altLang="nb-NO" dirty="0"/>
          </a:p>
        </p:txBody>
      </p:sp>
      <p:sp>
        <p:nvSpPr>
          <p:cNvPr id="5124" name="Date Placeholder 4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604001"/>
            <a:ext cx="611188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nb-NO" altLang="nb-NO" sz="675">
                <a:solidFill>
                  <a:schemeClr val="bg1"/>
                </a:solidFill>
                <a:latin typeface="Helvetica LT Std Light" panose="020B0403020202020204" pitchFamily="34" charset="0"/>
              </a:rPr>
              <a:t>23.08.2019</a:t>
            </a:r>
          </a:p>
        </p:txBody>
      </p:sp>
      <p:sp>
        <p:nvSpPr>
          <p:cNvPr id="5125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1" y="6604001"/>
            <a:ext cx="6759575" cy="1825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  <a:cs typeface="Helvetica LT Std" panose="020B0504020202020204" pitchFamily="34" charset="0"/>
              </a:defRPr>
            </a:lvl1pPr>
            <a:lvl2pPr marL="557190" indent="-214304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2pPr>
            <a:lvl3pPr marL="857216" indent="-171443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3pPr>
            <a:lvl4pPr marL="1200102" indent="-171443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4pPr>
            <a:lvl5pPr marL="1542988" indent="-171443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5pPr>
            <a:lvl6pPr marL="1885874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6pPr>
            <a:lvl7pPr marL="2228761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7pPr>
            <a:lvl8pPr marL="2571647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8pPr>
            <a:lvl9pPr marL="2914533" indent="-171443" defTabSz="342887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Helvetica LT Std" panose="020B05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nb-NO" sz="675">
                <a:solidFill>
                  <a:srgbClr val="FFFFFF"/>
                </a:solidFill>
                <a:latin typeface="Helvetica LT Std Light" panose="020B0403020202020204" pitchFamily="34" charset="0"/>
              </a:rPr>
              <a:t>DB1100 Databaser 1 – Tomas Sandnes</a:t>
            </a:r>
            <a:endParaRPr lang="nb-NO" altLang="nb-NO" sz="675">
              <a:solidFill>
                <a:srgbClr val="FFFFFF"/>
              </a:solidFill>
              <a:latin typeface="Helvetica LT Std Light" panose="020B0403020202020204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AE8282-EA10-4488-8079-EA523D1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8118" y="6597352"/>
            <a:ext cx="575153" cy="149404"/>
          </a:xfrm>
        </p:spPr>
        <p:txBody>
          <a:bodyPr/>
          <a:lstStyle/>
          <a:p>
            <a:fld id="{17BF2BD9-323F-497A-A557-11A7E57D23F8}" type="slidenum">
              <a:rPr lang="nb-NO" smtClean="0"/>
              <a:pPr/>
              <a:t>9</a:t>
            </a:fld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F6C49-2D3A-4D5E-8979-6A391AA7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35" y="1700808"/>
            <a:ext cx="10758187" cy="4809114"/>
          </a:xfrm>
        </p:spPr>
        <p:txBody>
          <a:bodyPr>
            <a:normAutofit/>
          </a:bodyPr>
          <a:lstStyle/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2008075-4601-4F1D-9B54-694C7AAE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99" y="0"/>
            <a:ext cx="7736313" cy="2492896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EBED2A9-4617-4585-B9C4-AF8911625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248" y="2531748"/>
            <a:ext cx="7755864" cy="4326252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FF4853-745D-45DA-B853-9FA71060F49F}"/>
              </a:ext>
            </a:extLst>
          </p:cNvPr>
          <p:cNvSpPr txBox="1">
            <a:spLocks/>
          </p:cNvSpPr>
          <p:nvPr/>
        </p:nvSpPr>
        <p:spPr>
          <a:xfrm>
            <a:off x="855535" y="1853208"/>
            <a:ext cx="2792193" cy="4809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4526" indent="-214526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1600" indent="-254461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848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4987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2126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9265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4640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3544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0683" indent="-203569" algn="l" defTabSz="81427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Constructor overloading example – Function overloading</a:t>
            </a:r>
          </a:p>
          <a:p>
            <a:endParaRPr lang="en-US" sz="2000" dirty="0"/>
          </a:p>
          <a:p>
            <a:r>
              <a:rPr lang="en-US" sz="2000" dirty="0"/>
              <a:t>A upcasting example –function overriding</a:t>
            </a:r>
            <a:endParaRPr lang="en-US" sz="18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88007053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dals_PPT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lm og TV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knologi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delse">
  <a:themeElements>
    <a:clrScheme name="Westerdal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FAD05D"/>
      </a:accent2>
      <a:accent3>
        <a:srgbClr val="F66F5D"/>
      </a:accent3>
      <a:accent4>
        <a:srgbClr val="6CB0CA"/>
      </a:accent4>
      <a:accent5>
        <a:srgbClr val="765481"/>
      </a:accent5>
      <a:accent6>
        <a:srgbClr val="85C498"/>
      </a:accent6>
      <a:hlink>
        <a:srgbClr val="0000FF"/>
      </a:hlink>
      <a:folHlink>
        <a:srgbClr val="800080"/>
      </a:folHlink>
    </a:clrScheme>
    <a:fontScheme name="Westerdal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Westerdals_PPT.potx</Template>
  <TotalTime>21912</TotalTime>
  <Words>1488</Words>
  <Application>Microsoft Office PowerPoint</Application>
  <PresentationFormat>Widescreen</PresentationFormat>
  <Paragraphs>266</Paragraphs>
  <Slides>21</Slides>
  <Notes>20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</vt:lpstr>
      <vt:lpstr>Helvetica LT Std Light</vt:lpstr>
      <vt:lpstr>Segoe UI</vt:lpstr>
      <vt:lpstr>Westerdals_PPT</vt:lpstr>
      <vt:lpstr>Film og TV</vt:lpstr>
      <vt:lpstr>Teknologi</vt:lpstr>
      <vt:lpstr>Ledelse</vt:lpstr>
      <vt:lpstr> Session 16 (of 24)</vt:lpstr>
      <vt:lpstr>Today’s Main Goal</vt:lpstr>
      <vt:lpstr>Today’s Main Goal</vt:lpstr>
      <vt:lpstr>Object Oriented Programming</vt:lpstr>
      <vt:lpstr>Class</vt:lpstr>
      <vt:lpstr>Object</vt:lpstr>
      <vt:lpstr>Inheritance</vt:lpstr>
      <vt:lpstr>Polymorphism</vt:lpstr>
      <vt:lpstr>Polymorphism</vt:lpstr>
      <vt:lpstr>Encapsulation</vt:lpstr>
      <vt:lpstr>Abstraction</vt:lpstr>
      <vt:lpstr>Abstraction</vt:lpstr>
      <vt:lpstr>Aggregation</vt:lpstr>
      <vt:lpstr>Low Coupling High Cohesive</vt:lpstr>
      <vt:lpstr>Exception handling</vt:lpstr>
      <vt:lpstr>ArrayList, HashSet, HashMap</vt:lpstr>
      <vt:lpstr>HashSet, HashMap</vt:lpstr>
      <vt:lpstr>Today’s Main Goal</vt:lpstr>
      <vt:lpstr>A Step-by-Step go through BankLoanSolution</vt:lpstr>
      <vt:lpstr>Today’s Main Goal</vt:lpstr>
      <vt:lpstr>Recipes for Clean Code</vt:lpstr>
    </vt:vector>
  </TitlesOfParts>
  <Company>Westerdals School of Communication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Vibecke Osfoss</dc:creator>
  <dc:description>Template by addpoint.no</dc:description>
  <cp:lastModifiedBy>Yuan Lin</cp:lastModifiedBy>
  <cp:revision>386</cp:revision>
  <cp:lastPrinted>2018-08-23T11:54:25Z</cp:lastPrinted>
  <dcterms:created xsi:type="dcterms:W3CDTF">2014-08-19T14:30:49Z</dcterms:created>
  <dcterms:modified xsi:type="dcterms:W3CDTF">2022-03-14T20:24:17Z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